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  <p:sldMasterId id="2147483958" r:id="rId2"/>
    <p:sldMasterId id="2147483973" r:id="rId3"/>
    <p:sldMasterId id="2147483989" r:id="rId4"/>
  </p:sldMasterIdLst>
  <p:notesMasterIdLst>
    <p:notesMasterId r:id="rId32"/>
  </p:notesMasterIdLst>
  <p:sldIdLst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339E1-7172-40E8-88F2-43BA5848B5A2}" type="datetimeFigureOut">
              <a:rPr lang="en-SG" smtClean="0"/>
              <a:t>24/4/2017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8AAC0-2FA6-4F11-8CC4-DEB2900A5D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069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27350" y="850900"/>
            <a:ext cx="4084638" cy="22971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 altLang="zh-TW" smtClean="0">
                <a:solidFill>
                  <a:prstClr val="black"/>
                </a:solidFill>
                <a:latin typeface="Palatino Linotype"/>
              </a:rPr>
              <a:pPr/>
              <a:t>18</a:t>
            </a:fld>
            <a:endParaRPr altLang="en-US">
              <a:solidFill>
                <a:prstClr val="black"/>
              </a:solidFill>
              <a:latin typeface="Palatino Linotype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827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27350" y="850900"/>
            <a:ext cx="4084638" cy="22971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 altLang="zh-TW" smtClean="0">
                <a:solidFill>
                  <a:prstClr val="black"/>
                </a:solidFill>
                <a:latin typeface="Palatino Linotype"/>
              </a:rPr>
              <a:pPr/>
              <a:t>19</a:t>
            </a:fld>
            <a:endParaRPr altLang="en-US">
              <a:solidFill>
                <a:prstClr val="black"/>
              </a:solidFill>
              <a:latin typeface="Palatino Linotype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90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27350" y="850900"/>
            <a:ext cx="4084638" cy="22971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 altLang="zh-TW" smtClean="0">
                <a:solidFill>
                  <a:prstClr val="black"/>
                </a:solidFill>
                <a:latin typeface="Palatino Linotype"/>
              </a:rPr>
              <a:pPr/>
              <a:t>20</a:t>
            </a:fld>
            <a:endParaRPr altLang="en-US">
              <a:solidFill>
                <a:prstClr val="black"/>
              </a:solidFill>
              <a:latin typeface="Palatino Linotype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40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27350" y="850900"/>
            <a:ext cx="4084638" cy="22971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 altLang="zh-TW" smtClean="0">
                <a:solidFill>
                  <a:prstClr val="black"/>
                </a:solidFill>
                <a:latin typeface="Palatino Linotype"/>
              </a:rPr>
              <a:pPr/>
              <a:t>21</a:t>
            </a:fld>
            <a:endParaRPr altLang="en-US">
              <a:solidFill>
                <a:prstClr val="black"/>
              </a:solidFill>
              <a:latin typeface="Palatino Linotype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146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 altLang="zh-TW" smtClean="0">
                <a:solidFill>
                  <a:prstClr val="black"/>
                </a:solidFill>
                <a:latin typeface="Palatino Linotype"/>
              </a:rPr>
              <a:pPr/>
              <a:t>24</a:t>
            </a:fld>
            <a:endParaRPr altLang="en-US">
              <a:solidFill>
                <a:prstClr val="black"/>
              </a:solidFill>
              <a:latin typeface="Palatino Linotype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684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 altLang="zh-TW" smtClean="0">
                <a:solidFill>
                  <a:prstClr val="black"/>
                </a:solidFill>
                <a:latin typeface="Palatino Linotype"/>
              </a:rPr>
              <a:pPr/>
              <a:t>26</a:t>
            </a:fld>
            <a:endParaRPr altLang="en-US">
              <a:solidFill>
                <a:prstClr val="black"/>
              </a:solidFill>
              <a:latin typeface="Palatino Linotype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413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11546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2459968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1" y="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5" y="2222293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42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088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1" y="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55" y="2174877"/>
            <a:ext cx="5189857" cy="5762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039" indent="0">
              <a:buNone/>
              <a:defRPr sz="2000" b="1"/>
            </a:lvl2pPr>
            <a:lvl3pPr marL="914081" indent="0">
              <a:buNone/>
              <a:defRPr sz="1700" b="1"/>
            </a:lvl3pPr>
            <a:lvl4pPr marL="1371120" indent="0">
              <a:buNone/>
              <a:defRPr sz="1600" b="1"/>
            </a:lvl4pPr>
            <a:lvl5pPr marL="1828160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41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7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42" y="2174877"/>
            <a:ext cx="5194583" cy="5762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039" indent="0">
              <a:buNone/>
              <a:defRPr sz="2000" b="1"/>
            </a:lvl2pPr>
            <a:lvl3pPr marL="914081" indent="0">
              <a:buNone/>
              <a:defRPr sz="1700" b="1"/>
            </a:lvl3pPr>
            <a:lvl4pPr marL="1371120" indent="0">
              <a:buNone/>
              <a:defRPr sz="1600" b="1"/>
            </a:lvl4pPr>
            <a:lvl5pPr marL="1828160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41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42" y="275117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619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1" y="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589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766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125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90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61" y="44612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7"/>
            <a:ext cx="3547533" cy="3600311"/>
          </a:xfrm>
        </p:spPr>
        <p:txBody>
          <a:bodyPr/>
          <a:lstStyle>
            <a:lvl1pPr marL="0" indent="0">
              <a:buNone/>
              <a:defRPr sz="1500"/>
            </a:lvl1pPr>
            <a:lvl2pPr marL="457039" indent="0">
              <a:buNone/>
              <a:defRPr sz="1200"/>
            </a:lvl2pPr>
            <a:lvl3pPr marL="914081" indent="0">
              <a:buNone/>
              <a:defRPr sz="1100"/>
            </a:lvl3pPr>
            <a:lvl4pPr marL="1371120" indent="0">
              <a:buNone/>
              <a:defRPr sz="900"/>
            </a:lvl4pPr>
            <a:lvl5pPr marL="1828160" indent="0">
              <a:buNone/>
              <a:defRPr sz="900"/>
            </a:lvl5pPr>
            <a:lvl6pPr marL="2285202" indent="0">
              <a:buNone/>
              <a:defRPr sz="900"/>
            </a:lvl6pPr>
            <a:lvl7pPr marL="2742241" indent="0">
              <a:buNone/>
              <a:defRPr sz="900"/>
            </a:lvl7pPr>
            <a:lvl8pPr marL="3199280" indent="0">
              <a:buNone/>
              <a:defRPr sz="900"/>
            </a:lvl8pPr>
            <a:lvl9pPr marL="365631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173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31" y="727561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5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31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039" indent="0">
              <a:buNone/>
              <a:defRPr sz="1200"/>
            </a:lvl2pPr>
            <a:lvl3pPr marL="914081" indent="0">
              <a:buNone/>
              <a:defRPr sz="1100"/>
            </a:lvl3pPr>
            <a:lvl4pPr marL="1371120" indent="0">
              <a:buNone/>
              <a:defRPr sz="900"/>
            </a:lvl4pPr>
            <a:lvl5pPr marL="1828160" indent="0">
              <a:buNone/>
              <a:defRPr sz="900"/>
            </a:lvl5pPr>
            <a:lvl6pPr marL="2285202" indent="0">
              <a:buNone/>
              <a:defRPr sz="900"/>
            </a:lvl6pPr>
            <a:lvl7pPr marL="2742241" indent="0">
              <a:buNone/>
              <a:defRPr sz="900"/>
            </a:lvl7pPr>
            <a:lvl8pPr marL="3199280" indent="0">
              <a:buNone/>
              <a:defRPr sz="900"/>
            </a:lvl8pPr>
            <a:lvl9pPr marL="365631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38" y="6041400"/>
            <a:ext cx="976879" cy="365125"/>
          </a:xfrm>
        </p:spPr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400" y="6041400"/>
            <a:ext cx="3295413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929"/>
            <a:ext cx="1062155" cy="490599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231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800601"/>
            <a:ext cx="10561419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1" y="5367339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39" indent="0">
              <a:buNone/>
              <a:defRPr sz="1200"/>
            </a:lvl2pPr>
            <a:lvl3pPr marL="914081" indent="0">
              <a:buNone/>
              <a:defRPr sz="1100"/>
            </a:lvl3pPr>
            <a:lvl4pPr marL="1371120" indent="0">
              <a:buNone/>
              <a:defRPr sz="900"/>
            </a:lvl4pPr>
            <a:lvl5pPr marL="1828160" indent="0">
              <a:buNone/>
              <a:defRPr sz="900"/>
            </a:lvl5pPr>
            <a:lvl6pPr marL="2285202" indent="0">
              <a:buNone/>
              <a:defRPr sz="900"/>
            </a:lvl6pPr>
            <a:lvl7pPr marL="2742241" indent="0">
              <a:buNone/>
              <a:defRPr sz="900"/>
            </a:lvl7pPr>
            <a:lvl8pPr marL="3199280" indent="0">
              <a:buNone/>
              <a:defRPr sz="900"/>
            </a:lvl8pPr>
            <a:lvl9pPr marL="365631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5216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8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3"/>
            <a:ext cx="5893840" cy="2645912"/>
          </a:xfrm>
        </p:spPr>
        <p:txBody>
          <a:bodyPr anchor="b"/>
          <a:lstStyle>
            <a:lvl1pPr algn="l">
              <a:defRPr sz="4100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721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570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4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70" y="1081497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22081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7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117" y="2435961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3" y="2286004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97035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1" y="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4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4465953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3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67" y="586173"/>
            <a:ext cx="2494791" cy="513479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3" y="446089"/>
            <a:ext cx="6611540" cy="5414963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565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76251" y="6500850"/>
            <a:ext cx="112395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21441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476251" y="357188"/>
            <a:ext cx="112395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21441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10693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2" y="1449149"/>
            <a:ext cx="10572000" cy="2971051"/>
          </a:xfrm>
        </p:spPr>
        <p:txBody>
          <a:bodyPr/>
          <a:lstStyle>
            <a:lvl1pPr>
              <a:defRPr sz="5398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2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473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532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1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799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093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272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634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079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354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4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6417677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7" y="6041364"/>
            <a:ext cx="3295413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331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1682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199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3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49717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319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73822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1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223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1" y="586171"/>
            <a:ext cx="2494791" cy="51347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121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76251" y="6500812"/>
            <a:ext cx="112395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476251" y="357188"/>
            <a:ext cx="112395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559611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492512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867935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214767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405596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765058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8587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439296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22139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274111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7627246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129026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42656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350665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882770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613044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930224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073313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14740553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597217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5094243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6943405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478003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65132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843824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63872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827347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093493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677227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615511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536765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761161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823931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995928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310942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943132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433386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7972895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8013009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958482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34338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546296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605252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298719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935083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979799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8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716758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809819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31960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949365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424607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8856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126144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5887483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5805996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462927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6888792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9979502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437365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616745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8100460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1512914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830315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360978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1250754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6831024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5764910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8912648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272970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9943360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3168813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0164467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5722224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113839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3301778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609542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912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2017/4/24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447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7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325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1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634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491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398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2831945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06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657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763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195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6564925"/>
            <a:ext cx="12192000" cy="293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9617" y="6564925"/>
            <a:ext cx="3692769" cy="2930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41788" y="6528267"/>
            <a:ext cx="2366043" cy="366454"/>
          </a:xfrm>
          <a:prstGeom prst="rect">
            <a:avLst/>
          </a:prstGeom>
          <a:noFill/>
        </p:spPr>
        <p:txBody>
          <a:bodyPr wrap="square" lIns="108846" tIns="54423" rIns="108846" bIns="54423" rtlCol="0">
            <a:spAutoFit/>
          </a:bodyPr>
          <a:lstStyle/>
          <a:p>
            <a:pPr algn="ctr" defTabSz="544209"/>
            <a:r>
              <a:rPr lang="en-US" sz="1667" spc="357" dirty="0">
                <a:solidFill>
                  <a:prstClr val="white">
                    <a:lumMod val="75000"/>
                  </a:prstClr>
                </a:solidFill>
                <a:latin typeface="Myriad Pro"/>
                <a:cs typeface="Myriad Pro"/>
              </a:rPr>
              <a:t>#MAWC2016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5649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2"/>
            <a:ext cx="12192000" cy="65649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919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6564925"/>
            <a:ext cx="12192000" cy="293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9617" y="6564925"/>
            <a:ext cx="3692769" cy="2930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41788" y="6528267"/>
            <a:ext cx="2366043" cy="366454"/>
          </a:xfrm>
          <a:prstGeom prst="rect">
            <a:avLst/>
          </a:prstGeom>
          <a:noFill/>
        </p:spPr>
        <p:txBody>
          <a:bodyPr wrap="square" lIns="108846" tIns="54423" rIns="108846" bIns="54423" rtlCol="0">
            <a:spAutoFit/>
          </a:bodyPr>
          <a:lstStyle/>
          <a:p>
            <a:pPr algn="ctr" defTabSz="544209"/>
            <a:r>
              <a:rPr lang="en-US" sz="1667" spc="357" dirty="0">
                <a:solidFill>
                  <a:prstClr val="white">
                    <a:lumMod val="75000"/>
                  </a:prstClr>
                </a:solidFill>
                <a:latin typeface="Myriad Pro"/>
                <a:cs typeface="Myriad Pro"/>
              </a:rPr>
              <a:t>#MAWC2016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22"/>
            <a:ext cx="12192000" cy="65550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2"/>
            <a:ext cx="12192000" cy="65649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983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4868437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-317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3" y="1449185"/>
            <a:ext cx="10572000" cy="2971051"/>
          </a:xfrm>
        </p:spPr>
        <p:txBody>
          <a:bodyPr/>
          <a:lstStyle>
            <a:lvl1pPr>
              <a:defRPr sz="53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3" y="5280849"/>
            <a:ext cx="10572000" cy="43497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854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26" y="447189"/>
            <a:ext cx="10571999" cy="97045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38" y="2222288"/>
            <a:ext cx="10554575" cy="363651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893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1" y="42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2951396"/>
            <a:ext cx="10561419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1" y="5281241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700">
                <a:solidFill>
                  <a:schemeClr val="tx1"/>
                </a:solidFill>
              </a:defRPr>
            </a:lvl1pPr>
            <a:lvl2pPr marL="4570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4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5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2017-04-24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3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  <p:sldLayoutId id="2147483902" r:id="rId28"/>
    <p:sldLayoutId id="2147483903" r:id="rId29"/>
    <p:sldLayoutId id="2147483904" r:id="rId30"/>
    <p:sldLayoutId id="2147483905" r:id="rId31"/>
    <p:sldLayoutId id="2147483906" r:id="rId32"/>
    <p:sldLayoutId id="2147483907" r:id="rId33"/>
    <p:sldLayoutId id="2147483908" r:id="rId34"/>
    <p:sldLayoutId id="2147483909" r:id="rId35"/>
    <p:sldLayoutId id="2147483910" r:id="rId36"/>
    <p:sldLayoutId id="2147483911" r:id="rId37"/>
    <p:sldLayoutId id="2147483912" r:id="rId38"/>
    <p:sldLayoutId id="2147483913" r:id="rId39"/>
    <p:sldLayoutId id="2147483914" r:id="rId40"/>
    <p:sldLayoutId id="2147483915" r:id="rId41"/>
    <p:sldLayoutId id="2147483916" r:id="rId42"/>
    <p:sldLayoutId id="2147483917" r:id="rId43"/>
    <p:sldLayoutId id="2147483918" r:id="rId44"/>
    <p:sldLayoutId id="2147483919" r:id="rId45"/>
    <p:sldLayoutId id="2147483920" r:id="rId46"/>
    <p:sldLayoutId id="2147483921" r:id="rId47"/>
    <p:sldLayoutId id="2147483922" r:id="rId48"/>
    <p:sldLayoutId id="2147483923" r:id="rId49"/>
    <p:sldLayoutId id="2147483924" r:id="rId50"/>
    <p:sldLayoutId id="2147483925" r:id="rId51"/>
    <p:sldLayoutId id="2147483926" r:id="rId52"/>
    <p:sldLayoutId id="2147483927" r:id="rId53"/>
    <p:sldLayoutId id="2147483928" r:id="rId54"/>
    <p:sldLayoutId id="2147483929" r:id="rId55"/>
    <p:sldLayoutId id="2147483930" r:id="rId56"/>
    <p:sldLayoutId id="2147483931" r:id="rId57"/>
    <p:sldLayoutId id="2147483932" r:id="rId58"/>
    <p:sldLayoutId id="2147483933" r:id="rId59"/>
    <p:sldLayoutId id="2147483934" r:id="rId60"/>
    <p:sldLayoutId id="2147483935" r:id="rId61"/>
    <p:sldLayoutId id="2147483936" r:id="rId62"/>
    <p:sldLayoutId id="2147483937" r:id="rId63"/>
    <p:sldLayoutId id="2147483938" r:id="rId64"/>
    <p:sldLayoutId id="2147483939" r:id="rId65"/>
    <p:sldLayoutId id="2147483940" r:id="rId66"/>
    <p:sldLayoutId id="2147483941" r:id="rId67"/>
    <p:sldLayoutId id="2147483942" r:id="rId68"/>
    <p:sldLayoutId id="2147483943" r:id="rId69"/>
    <p:sldLayoutId id="2147483944" r:id="rId70"/>
    <p:sldLayoutId id="2147483945" r:id="rId71"/>
    <p:sldLayoutId id="2147483946" r:id="rId72"/>
    <p:sldLayoutId id="2147483947" r:id="rId73"/>
    <p:sldLayoutId id="2147483948" r:id="rId74"/>
    <p:sldLayoutId id="2147483949" r:id="rId75"/>
    <p:sldLayoutId id="2147483950" r:id="rId76"/>
    <p:sldLayoutId id="2147483951" r:id="rId77"/>
    <p:sldLayoutId id="2147483952" r:id="rId78"/>
    <p:sldLayoutId id="2147483953" r:id="rId79"/>
    <p:sldLayoutId id="2147483954" r:id="rId80"/>
    <p:sldLayoutId id="2147483955" r:id="rId81"/>
    <p:sldLayoutId id="2147483956" r:id="rId8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2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26" y="447189"/>
            <a:ext cx="10571999" cy="97045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36" tIns="45718" rIns="91436" bIns="45718" rtlCol="0" anchor="b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4" y="2184404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36" tIns="45718" rIns="91436" bIns="45718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400"/>
            <a:ext cx="8644320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457039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400"/>
            <a:ext cx="1343707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457039"/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 defTabSz="457039"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3" y="5915929"/>
            <a:ext cx="1062155" cy="490599"/>
          </a:xfrm>
          <a:prstGeom prst="rect">
            <a:avLst/>
          </a:prstGeom>
        </p:spPr>
        <p:txBody>
          <a:bodyPr vert="horz" lIns="91436" tIns="45718" rIns="91436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defTabSz="457039"/>
            <a:fld id="{4FAB73BC-B049-4115-A692-8D63A059BFB8}" type="slidenum">
              <a:rPr lang="en-US" smtClean="0">
                <a:solidFill>
                  <a:srgbClr val="00C6BB"/>
                </a:solidFill>
              </a:rPr>
              <a:pPr defTabSz="457039"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774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</p:sldLayoutIdLst>
  <p:hf sldNum="0" hdr="0" ftr="0" dt="0"/>
  <p:txStyles>
    <p:titleStyle>
      <a:lvl1pPr algn="l" defTabSz="457039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81" indent="-342781" algn="l" defTabSz="4570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9" indent="-285650" algn="l" defTabSz="4570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1" indent="-228520" algn="l" defTabSz="4570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0" algn="l" defTabSz="4570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9" indent="-228520" algn="l" defTabSz="4570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160" indent="-228520" algn="l" defTabSz="4570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021" indent="-228520" algn="l" defTabSz="4570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indent="-228520" algn="l" defTabSz="4570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741" indent="-228520" algn="l" defTabSz="4570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1" algn="l" defTabSz="4570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0" algn="l" defTabSz="4570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0" algn="l" defTabSz="4570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2" algn="l" defTabSz="4570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1" algn="l" defTabSz="4570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4570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9" algn="l" defTabSz="4570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1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45706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4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457063"/>
            <a:fld id="{5586B75A-687E-405C-8A0B-8D00578BA2C3}" type="datetimeFigureOut">
              <a:rPr lang="en-US" smtClean="0">
                <a:solidFill>
                  <a:prstClr val="white"/>
                </a:solidFill>
              </a:rPr>
              <a:pPr defTabSz="457063"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999">
                <a:solidFill>
                  <a:schemeClr val="accent1"/>
                </a:solidFill>
              </a:defRPr>
            </a:lvl1pPr>
          </a:lstStyle>
          <a:p>
            <a:pPr defTabSz="457063"/>
            <a:fld id="{4FAB73BC-B049-4115-A692-8D63A059BFB8}" type="slidenum">
              <a:rPr lang="en-US" smtClean="0">
                <a:solidFill>
                  <a:srgbClr val="00C6BB"/>
                </a:solidFill>
              </a:rPr>
              <a:pPr defTabSz="457063"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455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</p:sldLayoutIdLst>
  <p:hf sldNum="0" hdr="0" ftr="0" dt="0"/>
  <p:txStyles>
    <p:titleStyle>
      <a:lvl1pPr algn="l" defTabSz="457063" rtl="0" eaLnBrk="1" latinLnBrk="0" hangingPunct="1">
        <a:spcBef>
          <a:spcPct val="0"/>
        </a:spcBef>
        <a:buNone/>
        <a:defRPr sz="3999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28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16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9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版面配置區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11"/>
          <p:cNvSpPr/>
          <p:nvPr/>
        </p:nvSpPr>
        <p:spPr>
          <a:xfrm>
            <a:off x="547501" y="977258"/>
            <a:ext cx="11185973" cy="4872105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00159" y="1297952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Where do</a:t>
            </a:r>
            <a:r>
              <a:rPr lang="en-CA" altLang="zh-TW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CA" altLang="zh-TW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CA" altLang="zh-TW" sz="7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[</a:t>
            </a:r>
            <a:r>
              <a:rPr lang="en-US" altLang="zh-TW" sz="720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Entrepreneurs</a:t>
            </a:r>
            <a:r>
              <a:rPr lang="en-CA" altLang="zh-TW" sz="7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]</a:t>
            </a:r>
            <a:r>
              <a:rPr lang="en-US" altLang="zh-TW" sz="7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US" altLang="zh-TW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come from?</a:t>
            </a:r>
            <a:endParaRPr lang="zh-TW" altLang="en-US" sz="9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22682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4"/>
          <a:stretch/>
        </p:blipFill>
        <p:spPr/>
      </p:pic>
      <p:sp>
        <p:nvSpPr>
          <p:cNvPr id="14" name="TextBox 3"/>
          <p:cNvSpPr txBox="1"/>
          <p:nvPr/>
        </p:nvSpPr>
        <p:spPr>
          <a:xfrm>
            <a:off x="6299656" y="406860"/>
            <a:ext cx="47123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691"/>
            <a:r>
              <a:rPr lang="en-US" sz="2800" b="1" dirty="0">
                <a:solidFill>
                  <a:srgbClr val="00B0F0"/>
                </a:solidFill>
              </a:rPr>
              <a:t>MARKET AMERICA’S </a:t>
            </a:r>
            <a:br>
              <a:rPr lang="en-US" sz="2800" b="1" dirty="0">
                <a:solidFill>
                  <a:srgbClr val="00B0F0"/>
                </a:solidFill>
              </a:rPr>
            </a:br>
            <a:r>
              <a:rPr lang="en-US" sz="2800" b="1" dirty="0">
                <a:solidFill>
                  <a:srgbClr val="00B0F0"/>
                </a:solidFill>
              </a:rPr>
              <a:t>MISSION STATEMENT</a:t>
            </a:r>
          </a:p>
          <a:p>
            <a:pPr algn="ctr" defTabSz="608691"/>
            <a:r>
              <a:rPr lang="en-US" sz="2800" b="1" dirty="0">
                <a:solidFill>
                  <a:srgbClr val="00B0F0"/>
                </a:solidFill>
              </a:rPr>
              <a:t>WHAT IS IT?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5141343" y="1862715"/>
            <a:ext cx="68407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Market America is a Global Product Brokerage and Internet Marketing company specializing in one to one marketing through the Shopping Annuity providing a blue print for success with the UnFranchise® Business Opportunity where average people can attain financial independence by </a:t>
            </a:r>
            <a:r>
              <a:rPr lang="en-US" sz="2800" b="1" dirty="0">
                <a:solidFill>
                  <a:srgbClr val="00B0F0"/>
                </a:solidFill>
              </a:rPr>
              <a:t>creating their own economy.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6157605" y="5665715"/>
            <a:ext cx="5908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</a:rPr>
              <a:t>“</a:t>
            </a:r>
            <a:r>
              <a:rPr lang="en-US" sz="2000" i="1" dirty="0">
                <a:solidFill>
                  <a:prstClr val="black"/>
                </a:solidFill>
              </a:rPr>
              <a:t>Creating  our own economy”  has always been in there</a:t>
            </a:r>
          </a:p>
        </p:txBody>
      </p:sp>
    </p:spTree>
    <p:extLst>
      <p:ext uri="{BB962C8B-B14F-4D97-AF65-F5344CB8AC3E}">
        <p14:creationId xmlns:p14="http://schemas.microsoft.com/office/powerpoint/2010/main" val="315607483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版面配置區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11"/>
          <p:cNvSpPr/>
          <p:nvPr/>
        </p:nvSpPr>
        <p:spPr>
          <a:xfrm>
            <a:off x="547501" y="977258"/>
            <a:ext cx="11185973" cy="4872105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00159" y="1297952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88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The road to</a:t>
            </a:r>
            <a:r>
              <a:rPr lang="en-US" altLang="zh-TW" sz="6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6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CA" altLang="zh-TW" sz="7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[</a:t>
            </a:r>
            <a:r>
              <a:rPr lang="en-US" altLang="zh-TW" sz="720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Entrepreneurship</a:t>
            </a:r>
            <a:r>
              <a:rPr lang="en-CA" altLang="zh-TW" sz="7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]</a:t>
            </a:r>
            <a:r>
              <a:rPr lang="en-US" altLang="zh-TW" sz="7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US" altLang="zh-TW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starts with YOU</a:t>
            </a:r>
            <a:endParaRPr lang="zh-TW" altLang="en-US" sz="9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97931260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27"/>
          <a:stretch/>
        </p:blipFill>
        <p:spPr>
          <a:xfrm>
            <a:off x="-2" y="0"/>
            <a:ext cx="6263642" cy="6872514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0392" y="1038474"/>
            <a:ext cx="6394088" cy="4795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3888" y="992943"/>
            <a:ext cx="6446123" cy="4834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4326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/>
          <p:cNvSpPr/>
          <p:nvPr/>
        </p:nvSpPr>
        <p:spPr bwMode="auto">
          <a:xfrm rot="282322">
            <a:off x="3327557" y="4396959"/>
            <a:ext cx="2533194" cy="2569273"/>
          </a:xfrm>
          <a:custGeom>
            <a:avLst/>
            <a:gdLst>
              <a:gd name="connsiteX0" fmla="*/ 1740304 w 2533194"/>
              <a:gd name="connsiteY0" fmla="*/ 0 h 2569273"/>
              <a:gd name="connsiteX1" fmla="*/ 2533194 w 2533194"/>
              <a:gd name="connsiteY1" fmla="*/ 0 h 2569273"/>
              <a:gd name="connsiteX2" fmla="*/ 839705 w 2533194"/>
              <a:gd name="connsiteY2" fmla="*/ 2500158 h 2569273"/>
              <a:gd name="connsiteX3" fmla="*/ 0 w 2533194"/>
              <a:gd name="connsiteY3" fmla="*/ 2569273 h 256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194" h="2569273">
                <a:moveTo>
                  <a:pt x="1740304" y="0"/>
                </a:moveTo>
                <a:lnTo>
                  <a:pt x="2533194" y="0"/>
                </a:lnTo>
                <a:lnTo>
                  <a:pt x="839705" y="2500158"/>
                </a:lnTo>
                <a:lnTo>
                  <a:pt x="0" y="2569273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51" name="Freeform: Shape 50"/>
          <p:cNvSpPr/>
          <p:nvPr/>
        </p:nvSpPr>
        <p:spPr bwMode="auto">
          <a:xfrm rot="282322">
            <a:off x="4350978" y="5118978"/>
            <a:ext cx="2040034" cy="1841203"/>
          </a:xfrm>
          <a:custGeom>
            <a:avLst/>
            <a:gdLst>
              <a:gd name="connsiteX0" fmla="*/ 1247144 w 2040034"/>
              <a:gd name="connsiteY0" fmla="*/ 0 h 1841203"/>
              <a:gd name="connsiteX1" fmla="*/ 2040034 w 2040034"/>
              <a:gd name="connsiteY1" fmla="*/ 0 h 1841203"/>
              <a:gd name="connsiteX2" fmla="*/ 839705 w 2040034"/>
              <a:gd name="connsiteY2" fmla="*/ 1772088 h 1841203"/>
              <a:gd name="connsiteX3" fmla="*/ 0 w 2040034"/>
              <a:gd name="connsiteY3" fmla="*/ 1841203 h 184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0034" h="1841203">
                <a:moveTo>
                  <a:pt x="1247144" y="0"/>
                </a:moveTo>
                <a:lnTo>
                  <a:pt x="2040034" y="0"/>
                </a:lnTo>
                <a:lnTo>
                  <a:pt x="839705" y="1772088"/>
                </a:lnTo>
                <a:lnTo>
                  <a:pt x="0" y="1841203"/>
                </a:lnTo>
                <a:close/>
              </a:path>
            </a:pathLst>
          </a:custGeom>
          <a:solidFill>
            <a:schemeClr val="accent3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9" name="Freeform: Shape 48"/>
          <p:cNvSpPr/>
          <p:nvPr/>
        </p:nvSpPr>
        <p:spPr bwMode="auto">
          <a:xfrm rot="282322">
            <a:off x="5387839" y="5738156"/>
            <a:ext cx="1597148" cy="1187354"/>
          </a:xfrm>
          <a:custGeom>
            <a:avLst/>
            <a:gdLst>
              <a:gd name="connsiteX0" fmla="*/ 804258 w 1597148"/>
              <a:gd name="connsiteY0" fmla="*/ 0 h 1187354"/>
              <a:gd name="connsiteX1" fmla="*/ 1597148 w 1597148"/>
              <a:gd name="connsiteY1" fmla="*/ 0 h 1187354"/>
              <a:gd name="connsiteX2" fmla="*/ 839706 w 1597148"/>
              <a:gd name="connsiteY2" fmla="*/ 1118238 h 1187354"/>
              <a:gd name="connsiteX3" fmla="*/ 0 w 1597148"/>
              <a:gd name="connsiteY3" fmla="*/ 1187354 h 118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148" h="1187354">
                <a:moveTo>
                  <a:pt x="804258" y="0"/>
                </a:moveTo>
                <a:lnTo>
                  <a:pt x="1597148" y="0"/>
                </a:lnTo>
                <a:lnTo>
                  <a:pt x="839706" y="1118238"/>
                </a:lnTo>
                <a:lnTo>
                  <a:pt x="0" y="1187354"/>
                </a:lnTo>
                <a:close/>
              </a:path>
            </a:pathLst>
          </a:custGeom>
          <a:solidFill>
            <a:schemeClr val="accent4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7" name="Freeform: Shape 46"/>
          <p:cNvSpPr/>
          <p:nvPr/>
        </p:nvSpPr>
        <p:spPr bwMode="auto">
          <a:xfrm rot="282322">
            <a:off x="6415166" y="6460335"/>
            <a:ext cx="1100299" cy="453838"/>
          </a:xfrm>
          <a:custGeom>
            <a:avLst/>
            <a:gdLst>
              <a:gd name="connsiteX0" fmla="*/ 307409 w 1100299"/>
              <a:gd name="connsiteY0" fmla="*/ 0 h 453838"/>
              <a:gd name="connsiteX1" fmla="*/ 1100299 w 1100299"/>
              <a:gd name="connsiteY1" fmla="*/ 0 h 453838"/>
              <a:gd name="connsiteX2" fmla="*/ 839706 w 1100299"/>
              <a:gd name="connsiteY2" fmla="*/ 384723 h 453838"/>
              <a:gd name="connsiteX3" fmla="*/ 0 w 1100299"/>
              <a:gd name="connsiteY3" fmla="*/ 453838 h 45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299" h="453838">
                <a:moveTo>
                  <a:pt x="307409" y="0"/>
                </a:moveTo>
                <a:lnTo>
                  <a:pt x="1100299" y="0"/>
                </a:lnTo>
                <a:lnTo>
                  <a:pt x="839706" y="384723"/>
                </a:lnTo>
                <a:lnTo>
                  <a:pt x="0" y="453838"/>
                </a:lnTo>
                <a:close/>
              </a:path>
            </a:pathLst>
          </a:custGeom>
          <a:solidFill>
            <a:schemeClr val="accent5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8"/>
          <a:stretch/>
        </p:blipFill>
        <p:spPr/>
      </p:pic>
      <p:pic>
        <p:nvPicPr>
          <p:cNvPr id="1030" name="Picture 6" descr="「taiwan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929" y="278301"/>
            <a:ext cx="3614646" cy="63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97" y="616216"/>
            <a:ext cx="2648985" cy="24867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「airplane png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25" y="95548"/>
            <a:ext cx="5127779" cy="300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556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8575" y="1330325"/>
            <a:ext cx="5524500" cy="4210050"/>
          </a:xfrm>
        </p:spPr>
      </p:pic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"/>
          <a:stretch/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8236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/>
          </p:cNvSpPr>
          <p:nvPr/>
        </p:nvSpPr>
        <p:spPr>
          <a:xfrm>
            <a:off x="707400" y="850512"/>
            <a:ext cx="462817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000000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CAME TRUE !!</a:t>
            </a:r>
            <a:endParaRPr lang="fr-CA" sz="4400" b="1" dirty="0">
              <a:solidFill>
                <a:srgbClr val="000000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707400" y="443151"/>
            <a:ext cx="46386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00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My biggest fear in life</a:t>
            </a:r>
            <a:endParaRPr lang="fr-CA" sz="2400" dirty="0">
              <a:solidFill>
                <a:srgbClr val="000000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78"/>
          <a:stretch/>
        </p:blipFill>
        <p:spPr/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" y="2027314"/>
            <a:ext cx="5127426" cy="3845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7592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圖片版面配置區 15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26" name="Picture 2" descr="「heart broken png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63" y="869188"/>
            <a:ext cx="2439924" cy="24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116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578903" y="-108018"/>
            <a:ext cx="13321480" cy="1159768"/>
          </a:xfrm>
        </p:spPr>
        <p:txBody>
          <a:bodyPr/>
          <a:lstStyle/>
          <a:p>
            <a:pPr algn="ctr"/>
            <a:r>
              <a:rPr lang="en-US" altLang="zh-TW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What residual income means to ME</a:t>
            </a:r>
            <a:endParaRPr lang="zh-TW" altLang="en-US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0629" y="2024409"/>
            <a:ext cx="5222417" cy="39168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1797" y="2033072"/>
            <a:ext cx="5119505" cy="3839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7208" y="1355849"/>
            <a:ext cx="3791440" cy="52381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84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40704" y="764704"/>
            <a:ext cx="13321480" cy="1159768"/>
          </a:xfrm>
        </p:spPr>
        <p:txBody>
          <a:bodyPr/>
          <a:lstStyle/>
          <a:p>
            <a:pPr algn="ctr"/>
            <a:r>
              <a:rPr lang="zh-TW" altLang="en-US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小時候妳牽著我的手去買糖，</a:t>
            </a:r>
            <a:br>
              <a:rPr lang="zh-TW" altLang="en-US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長大後我牽著妳的手去看世界 。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2319551"/>
            <a:ext cx="5184576" cy="4269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316330"/>
            <a:ext cx="5688632" cy="4273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968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2" y="1340773"/>
            <a:ext cx="6881333" cy="5160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957" y="1196759"/>
            <a:ext cx="4743603" cy="5305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-578903" y="-108018"/>
            <a:ext cx="13321480" cy="115976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36" tIns="45718" rIns="91436" bIns="45718" rtlCol="0" anchor="b">
            <a:noAutofit/>
          </a:bodyPr>
          <a:lstStyle>
            <a:lvl1pPr algn="l" defTabSz="457039" rtl="0" eaLnBrk="1" latinLnBrk="0" hangingPunct="1">
              <a:spcBef>
                <a:spcPct val="0"/>
              </a:spcBef>
              <a:buNone/>
              <a:defRPr sz="53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What residual income means to ME</a:t>
            </a:r>
            <a:endParaRPr lang="zh-TW" altLang="en-US" sz="5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8511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11"/>
          <p:cNvSpPr/>
          <p:nvPr/>
        </p:nvSpPr>
        <p:spPr>
          <a:xfrm>
            <a:off x="5709920" y="3799839"/>
            <a:ext cx="6022983" cy="244856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284822" y="4067465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4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How do you </a:t>
            </a:r>
            <a:br>
              <a:rPr lang="en-US" altLang="zh-TW" sz="4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US" altLang="zh-TW" sz="4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picture them </a:t>
            </a:r>
            <a:br>
              <a:rPr lang="en-US" altLang="zh-TW" sz="4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US" altLang="zh-TW" sz="440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inside your head</a:t>
            </a:r>
            <a:endParaRPr lang="zh-TW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53892728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196751"/>
            <a:ext cx="302433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54" y="1196751"/>
            <a:ext cx="2914967" cy="1936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5946" y="3204667"/>
            <a:ext cx="6587375" cy="346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7" y="1224117"/>
            <a:ext cx="4030895" cy="5374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AutoShape 2" descr="目前顯示的是「IMG_3640.JPG」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defTabSz="457178"/>
            <a:endParaRPr lang="zh-TW" altLang="en-US" sz="1900">
              <a:solidFill>
                <a:prstClr val="white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ctrTitle"/>
          </p:nvPr>
        </p:nvSpPr>
        <p:spPr>
          <a:xfrm>
            <a:off x="-591689" y="-194031"/>
            <a:ext cx="13320713" cy="1160463"/>
          </a:xfrm>
        </p:spPr>
        <p:txBody>
          <a:bodyPr/>
          <a:lstStyle/>
          <a:p>
            <a:pPr algn="ctr"/>
            <a:r>
              <a:rPr lang="en-US" altLang="zh-TW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What residual income means to ME</a:t>
            </a:r>
            <a:endParaRPr lang="zh-TW" altLang="en-US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346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9" y="1314899"/>
            <a:ext cx="2649876" cy="2530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38" y="4096009"/>
            <a:ext cx="2985351" cy="2593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7" y="1375596"/>
            <a:ext cx="6729332" cy="5160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blog.markettaiwan.com.tw/files/2015/11/%E5%9C%96%E7%89%87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1554852"/>
            <a:ext cx="6871019" cy="4580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ytimg.com/vi/ERoiBBfn7jA/hqdefau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963758"/>
            <a:ext cx="4572000" cy="3429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-578903" y="-108018"/>
            <a:ext cx="13321480" cy="115976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36" tIns="45718" rIns="91436" bIns="45718" rtlCol="0" anchor="b">
            <a:noAutofit/>
          </a:bodyPr>
          <a:lstStyle>
            <a:lvl1pPr algn="l" defTabSz="457039" rtl="0" eaLnBrk="1" latinLnBrk="0" hangingPunct="1">
              <a:spcBef>
                <a:spcPct val="0"/>
              </a:spcBef>
              <a:buNone/>
              <a:defRPr sz="53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What residual income means to ME</a:t>
            </a:r>
            <a:endParaRPr lang="zh-TW" altLang="en-US" sz="5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86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718" y="2668964"/>
            <a:ext cx="4380295" cy="3285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76" y="2414016"/>
            <a:ext cx="3995928" cy="3995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3" y="2423480"/>
            <a:ext cx="3058668" cy="4078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-625700" y="150774"/>
            <a:ext cx="13321480" cy="115976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36" tIns="45718" rIns="91436" bIns="45718" rtlCol="0" anchor="b">
            <a:noAutofit/>
          </a:bodyPr>
          <a:lstStyle>
            <a:lvl1pPr algn="l" defTabSz="457039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What residual income means to ME</a:t>
            </a:r>
            <a:endParaRPr lang="zh-TW" altLang="en-US" sz="5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7183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26" name="Picture 2" descr="Low Section of Person Wearing Sho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6495" y="295593"/>
            <a:ext cx="4977434" cy="4901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9" name="Rectangle 48"/>
          <p:cNvSpPr/>
          <p:nvPr/>
        </p:nvSpPr>
        <p:spPr bwMode="auto">
          <a:xfrm>
            <a:off x="7450999" y="5927202"/>
            <a:ext cx="3286540" cy="736911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20" name="TextBox 49"/>
          <p:cNvSpPr txBox="1">
            <a:spLocks/>
          </p:cNvSpPr>
          <p:nvPr/>
        </p:nvSpPr>
        <p:spPr>
          <a:xfrm>
            <a:off x="7702790" y="5972491"/>
            <a:ext cx="27829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FFFFFF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GIFTS !!</a:t>
            </a:r>
            <a:endParaRPr lang="fr-CA" sz="3600" dirty="0">
              <a:solidFill>
                <a:srgbClr val="FFFFFF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06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CA" ker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94" name="Picture 2" descr="http://glorytabernacle.org/images/glo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668862"/>
            <a:ext cx="66675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15906" y="749233"/>
            <a:ext cx="14066576" cy="1595264"/>
          </a:xfrm>
        </p:spPr>
        <p:txBody>
          <a:bodyPr/>
          <a:lstStyle/>
          <a:p>
            <a:pPr algn="ctr"/>
            <a:r>
              <a:rPr lang="en-US" altLang="zh-TW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The best gift you can give to </a:t>
            </a:r>
            <a:br>
              <a:rPr lang="en-US" altLang="zh-TW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your </a:t>
            </a:r>
            <a:r>
              <a:rPr lang="en-US" altLang="zh-TW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PARENTS </a:t>
            </a:r>
            <a:r>
              <a:rPr lang="en-US" altLang="zh-TW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is</a:t>
            </a:r>
            <a:endParaRPr lang="zh-TW" altLang="en-US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161715" y="3342041"/>
            <a:ext cx="676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GLORY</a:t>
            </a:r>
            <a:endParaRPr lang="zh-TW" altLang="en-US" sz="13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692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CA" ker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172" name="Picture 4" descr="http://4.bp.blogspot.com/-0mvdcmdyfSo/UX0rp9AES6I/AAAAAAAABlw/FF1uWNhBV6E/s1600/h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82" y="2204865"/>
            <a:ext cx="6526460" cy="43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888776" y="520825"/>
            <a:ext cx="14066576" cy="1595264"/>
          </a:xfrm>
        </p:spPr>
        <p:txBody>
          <a:bodyPr/>
          <a:lstStyle/>
          <a:p>
            <a:pPr algn="ctr"/>
            <a:r>
              <a:rPr lang="en-US" altLang="zh-TW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The best gift you can give to </a:t>
            </a:r>
            <a:br>
              <a:rPr lang="en-US" altLang="zh-TW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your </a:t>
            </a:r>
            <a:r>
              <a:rPr lang="en-US" altLang="zh-TW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FRIENDS </a:t>
            </a:r>
            <a:r>
              <a:rPr lang="en-US" altLang="zh-TW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is</a:t>
            </a:r>
            <a:endParaRPr lang="zh-TW" altLang="en-US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131890" y="3034413"/>
            <a:ext cx="67687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HOPE</a:t>
            </a:r>
            <a:endParaRPr lang="zh-TW" altLang="en-US" sz="16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364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216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 bwMode="auto">
          <a:xfrm>
            <a:off x="0" y="-22216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CA" ker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46" name="Picture 2" descr="http://2.bp.blogspot.com/_g5zUd7bijOw/TCEzQTXlkdI/AAAAAAAAAmI/hF3GIEVTW8o/s320/Accomplish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204864"/>
            <a:ext cx="6696744" cy="44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888776" y="476672"/>
            <a:ext cx="14066576" cy="1595264"/>
          </a:xfrm>
        </p:spPr>
        <p:txBody>
          <a:bodyPr/>
          <a:lstStyle/>
          <a:p>
            <a:pPr algn="ctr"/>
            <a:r>
              <a:rPr lang="en-US" altLang="zh-TW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The best gift you can give to </a:t>
            </a:r>
            <a:br>
              <a:rPr lang="en-US" altLang="zh-TW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your </a:t>
            </a:r>
            <a:r>
              <a:rPr lang="en-US" altLang="zh-TW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SELF </a:t>
            </a:r>
            <a:r>
              <a:rPr lang="en-US" altLang="zh-TW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is</a:t>
            </a:r>
            <a:endParaRPr lang="zh-TW" altLang="en-US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409263" y="308141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ACCOMPLISHMENTS</a:t>
            </a:r>
            <a:endParaRPr lang="zh-TW" altLang="en-US" sz="4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8" name="Picture 4" descr="http://michiganstatefairllc.com/wp-content/uploads/2014/03/buy-ticke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0" y="2485750"/>
            <a:ext cx="2724792" cy="222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michiganstatefairllc.com/wp-content/uploads/2014/03/buy-ticke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35" y="3184365"/>
            <a:ext cx="2808312" cy="22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michiganstatefairllc.com/wp-content/uploads/2014/03/buy-ticke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4019936"/>
            <a:ext cx="2808312" cy="22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49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CA" ker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20" y="2071937"/>
            <a:ext cx="9092984" cy="44354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888776" y="242703"/>
            <a:ext cx="14066576" cy="1595264"/>
          </a:xfrm>
        </p:spPr>
        <p:txBody>
          <a:bodyPr/>
          <a:lstStyle/>
          <a:p>
            <a:pPr algn="ctr"/>
            <a:r>
              <a:rPr lang="en-US" altLang="zh-TW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The best gift you can give to </a:t>
            </a:r>
            <a:br>
              <a:rPr lang="en-US" altLang="zh-TW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your </a:t>
            </a:r>
            <a:r>
              <a:rPr lang="en-US" altLang="zh-TW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 </a:t>
            </a:r>
            <a:r>
              <a:rPr lang="en-US" altLang="zh-TW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is</a:t>
            </a:r>
            <a:endParaRPr lang="zh-TW" altLang="en-US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72312" y="3650999"/>
            <a:ext cx="105831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EXAMPLE</a:t>
            </a:r>
            <a:endParaRPr lang="zh-TW" altLang="en-US" sz="13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121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entrepreneur」的圖片搜尋結果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18159"/>
            <a:ext cx="12192000" cy="581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752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5520906" y="1836337"/>
            <a:ext cx="67717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“The scariest moment in life occurs</a:t>
            </a:r>
            <a:b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when we start to believe</a:t>
            </a:r>
            <a:b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nothing we do is ever going to </a:t>
            </a:r>
            <a:b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make a difference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 we just comfortably </a:t>
            </a:r>
            <a:b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STOPPED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doing anything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。”</a:t>
            </a:r>
            <a:endParaRPr lang="fr-CA" sz="2800" spc="100" dirty="0">
              <a:solidFill>
                <a:srgbClr val="000000">
                  <a:lumMod val="50000"/>
                  <a:lumOff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257458" y="266677"/>
            <a:ext cx="5651160" cy="1668397"/>
            <a:chOff x="6096000" y="449254"/>
            <a:chExt cx="5952949" cy="1668397"/>
          </a:xfrm>
        </p:grpSpPr>
        <p:sp>
          <p:nvSpPr>
            <p:cNvPr id="11" name="TextBox 10"/>
            <p:cNvSpPr txBox="1">
              <a:spLocks/>
            </p:cNvSpPr>
            <p:nvPr/>
          </p:nvSpPr>
          <p:spPr>
            <a:xfrm>
              <a:off x="6096000" y="1717541"/>
              <a:ext cx="5952949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fr-CA" sz="2000" dirty="0">
                <a:solidFill>
                  <a:srgbClr val="000000">
                    <a:lumMod val="50000"/>
                    <a:lumOff val="50000"/>
                  </a:srgb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/>
            <p:cNvSpPr txBox="1">
              <a:spLocks/>
            </p:cNvSpPr>
            <p:nvPr/>
          </p:nvSpPr>
          <p:spPr>
            <a:xfrm>
              <a:off x="6706471" y="449254"/>
              <a:ext cx="4732006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b="1" dirty="0">
                  <a:solidFill>
                    <a:srgbClr val="000000"/>
                  </a:solidFill>
                  <a:latin typeface="Montserrat" panose="02000505000000020004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We start to ENVY</a:t>
              </a:r>
              <a:br>
                <a:rPr lang="en-US" altLang="zh-TW" sz="3200" b="1" dirty="0">
                  <a:solidFill>
                    <a:srgbClr val="000000"/>
                  </a:solidFill>
                  <a:latin typeface="Montserrat" panose="02000505000000020004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altLang="zh-TW" sz="3200" b="1" dirty="0">
                  <a:solidFill>
                    <a:srgbClr val="000000"/>
                  </a:solidFill>
                  <a:latin typeface="Montserrat" panose="02000505000000020004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soon it turns to jealousy</a:t>
              </a:r>
              <a:endParaRPr lang="fr-CA" sz="3200" b="1" dirty="0">
                <a:solidFill>
                  <a:srgbClr val="000000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642967" y="6175182"/>
            <a:ext cx="3286540" cy="519714"/>
            <a:chOff x="7678938" y="5834368"/>
            <a:chExt cx="3286540" cy="519714"/>
          </a:xfrm>
        </p:grpSpPr>
        <p:sp>
          <p:nvSpPr>
            <p:cNvPr id="49" name="Rectangle 48"/>
            <p:cNvSpPr/>
            <p:nvPr/>
          </p:nvSpPr>
          <p:spPr bwMode="auto">
            <a:xfrm>
              <a:off x="7678938" y="5834368"/>
              <a:ext cx="3286540" cy="5197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>
              <a:spLocks/>
            </p:cNvSpPr>
            <p:nvPr/>
          </p:nvSpPr>
          <p:spPr>
            <a:xfrm>
              <a:off x="7930729" y="5924948"/>
              <a:ext cx="2782957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>
                  <a:solidFill>
                    <a:srgbClr val="FFFFFF"/>
                  </a:solidFill>
                  <a:latin typeface="Montserrat" panose="02000505000000020004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ENVY</a:t>
              </a:r>
              <a:endParaRPr lang="fr-CA" sz="1600" dirty="0">
                <a:solidFill>
                  <a:srgbClr val="FFFFFF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237392" y="0"/>
            <a:ext cx="6708530" cy="6872514"/>
          </a:xfrm>
        </p:spPr>
      </p:pic>
    </p:spTree>
    <p:extLst>
      <p:ext uri="{BB962C8B-B14F-4D97-AF65-F5344CB8AC3E}">
        <p14:creationId xmlns:p14="http://schemas.microsoft.com/office/powerpoint/2010/main" val="377785523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799492" y="1987246"/>
            <a:ext cx="9567736" cy="1446550"/>
            <a:chOff x="1187681" y="1857530"/>
            <a:chExt cx="9567736" cy="1446550"/>
          </a:xfrm>
        </p:grpSpPr>
        <p:sp>
          <p:nvSpPr>
            <p:cNvPr id="48" name="TextBox 47"/>
            <p:cNvSpPr txBox="1">
              <a:spLocks/>
            </p:cNvSpPr>
            <p:nvPr/>
          </p:nvSpPr>
          <p:spPr>
            <a:xfrm>
              <a:off x="1187681" y="1857530"/>
              <a:ext cx="8569369" cy="144655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TW" sz="8800" b="1" spc="400" dirty="0" err="1">
                  <a:solidFill>
                    <a:srgbClr val="FFFFFF"/>
                  </a:solidFill>
                  <a:latin typeface="Montserrat" panose="02000505000000020004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Myth</a:t>
              </a:r>
              <a:r>
                <a:rPr lang="en-US" altLang="zh-TW" sz="8800" b="1" spc="400" dirty="0" err="1">
                  <a:solidFill>
                    <a:srgbClr val="FFFF00"/>
                  </a:solidFill>
                  <a:latin typeface="Montserrat" panose="02000505000000020004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Buster</a:t>
              </a:r>
              <a:r>
                <a:rPr lang="en-US" altLang="zh-TW" sz="8800" b="1" spc="400" dirty="0">
                  <a:solidFill>
                    <a:srgbClr val="FFFFFF"/>
                  </a:solidFill>
                  <a:latin typeface="Montserrat" panose="02000505000000020004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!</a:t>
              </a:r>
              <a:endParaRPr lang="fr-CA" sz="8800" b="1" spc="300" dirty="0">
                <a:solidFill>
                  <a:srgbClr val="FFFFFF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Picture 552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7050" y="1857530"/>
              <a:ext cx="998367" cy="125943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文字方塊 1"/>
          <p:cNvSpPr txBox="1"/>
          <p:nvPr/>
        </p:nvSpPr>
        <p:spPr>
          <a:xfrm>
            <a:off x="799492" y="3556906"/>
            <a:ext cx="112475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FFFF"/>
                </a:solidFill>
                <a:latin typeface="Montserrat" panose="00000500000000000000" pitchFamily="50" charset="0"/>
                <a:ea typeface="微軟正黑體" panose="020B0604030504040204" pitchFamily="34" charset="-120"/>
              </a:rPr>
              <a:t>[What is </a:t>
            </a:r>
            <a:r>
              <a:rPr lang="en-US" altLang="zh-TW" sz="8800" b="1" dirty="0">
                <a:solidFill>
                  <a:srgbClr val="FFFF00"/>
                </a:solidFill>
                <a:latin typeface="Montserrat" panose="00000500000000000000" pitchFamily="50" charset="0"/>
                <a:ea typeface="微軟正黑體" panose="020B0604030504040204" pitchFamily="34" charset="-120"/>
              </a:rPr>
              <a:t>Success?</a:t>
            </a:r>
            <a:r>
              <a:rPr lang="en-US" altLang="zh-TW" sz="8800" b="1" dirty="0">
                <a:solidFill>
                  <a:srgbClr val="FFFFFF"/>
                </a:solidFill>
                <a:latin typeface="Montserrat" panose="00000500000000000000" pitchFamily="50" charset="0"/>
                <a:ea typeface="微軟正黑體" panose="020B0604030504040204" pitchFamily="34" charset="-120"/>
              </a:rPr>
              <a:t>]</a:t>
            </a:r>
            <a:endParaRPr lang="zh-TW" altLang="zh-TW" sz="8800" b="1" dirty="0">
              <a:solidFill>
                <a:srgbClr val="FFFFFF"/>
              </a:solidFill>
              <a:latin typeface="Montserrat" panose="00000500000000000000" pitchFamily="50" charset="0"/>
              <a:ea typeface="微軟正黑體" panose="020B0604030504040204" pitchFamily="34" charset="-120"/>
            </a:endParaRPr>
          </a:p>
          <a:p>
            <a:endParaRPr lang="zh-TW" altLang="en-US" sz="8800" dirty="0">
              <a:solidFill>
                <a:srgbClr val="00000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43061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86125" y="1937986"/>
            <a:ext cx="117678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secret to success has always been a vague and general concept.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path to success comes from a combination of your 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desire to be better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intolerance towards the current situation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secret to success is not slogan or daydreaming, it is 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Attitude and knowledge.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secret to success is not fantasize or concern, it is 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Action and Practice.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 fact, </a:t>
            </a:r>
            <a:r>
              <a:rPr lang="en-US" altLang="zh-TW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JUST DO IT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  <p:sp>
        <p:nvSpPr>
          <p:cNvPr id="8" name="TextBox 47"/>
          <p:cNvSpPr txBox="1">
            <a:spLocks/>
          </p:cNvSpPr>
          <p:nvPr/>
        </p:nvSpPr>
        <p:spPr>
          <a:xfrm>
            <a:off x="424148" y="245718"/>
            <a:ext cx="856936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8800" b="1" spc="400" dirty="0" err="1">
                <a:solidFill>
                  <a:srgbClr val="FFFFFF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Myth</a:t>
            </a:r>
            <a:r>
              <a:rPr lang="en-US" altLang="zh-TW" sz="8800" b="1" spc="400" dirty="0" err="1">
                <a:solidFill>
                  <a:srgbClr val="FFFF00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Buster</a:t>
            </a:r>
            <a:r>
              <a:rPr lang="en-US" altLang="zh-TW" sz="8800" b="1" spc="400" dirty="0">
                <a:solidFill>
                  <a:srgbClr val="FFFFFF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fr-CA" sz="8800" b="1" spc="300" dirty="0">
              <a:solidFill>
                <a:srgbClr val="FFFFFF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55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517" y="245718"/>
            <a:ext cx="998367" cy="12594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9629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27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>
                <a:solidFill>
                  <a:srgbClr val="000000"/>
                </a:solidFill>
              </a:rPr>
              <a:t> </a:t>
            </a:r>
            <a:endParaRPr lang="fr-CA">
              <a:solidFill>
                <a:srgbClr val="00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961" y="2064737"/>
            <a:ext cx="4003040" cy="4791336"/>
          </a:xfrm>
          <a:custGeom>
            <a:avLst/>
            <a:gdLst>
              <a:gd name="connsiteX0" fmla="*/ 0 w 3456000"/>
              <a:gd name="connsiteY0" fmla="*/ 0 h 4136571"/>
              <a:gd name="connsiteX1" fmla="*/ 3456000 w 3456000"/>
              <a:gd name="connsiteY1" fmla="*/ 0 h 4136571"/>
              <a:gd name="connsiteX2" fmla="*/ 3456000 w 3456000"/>
              <a:gd name="connsiteY2" fmla="*/ 4136571 h 4136571"/>
              <a:gd name="connsiteX3" fmla="*/ 0 w 3456000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000" h="4136571">
                <a:moveTo>
                  <a:pt x="0" y="0"/>
                </a:moveTo>
                <a:lnTo>
                  <a:pt x="3456000" y="0"/>
                </a:lnTo>
                <a:lnTo>
                  <a:pt x="3456000" y="4136571"/>
                </a:lnTo>
                <a:lnTo>
                  <a:pt x="0" y="4136571"/>
                </a:lnTo>
                <a:close/>
              </a:path>
            </a:pathLst>
          </a:custGeom>
        </p:spPr>
      </p:pic>
      <p:sp>
        <p:nvSpPr>
          <p:cNvPr id="12" name="TextBox 11"/>
          <p:cNvSpPr txBox="1">
            <a:spLocks/>
          </p:cNvSpPr>
          <p:nvPr/>
        </p:nvSpPr>
        <p:spPr>
          <a:xfrm>
            <a:off x="2329142" y="308484"/>
            <a:ext cx="7758678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FFFFFF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difference between entrepreneur and employee never </a:t>
            </a:r>
            <a:r>
              <a:rPr lang="en-US" altLang="zh-TW" sz="3600" b="1" dirty="0">
                <a:solidFill>
                  <a:srgbClr val="FFFF00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EXISTED</a:t>
            </a:r>
            <a:endParaRPr lang="fr-CA" sz="3600" b="1" dirty="0">
              <a:solidFill>
                <a:srgbClr val="FFFF00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"/>
          <a:stretch/>
        </p:blipFill>
        <p:spPr>
          <a:xfrm>
            <a:off x="4663440" y="3333115"/>
            <a:ext cx="3134829" cy="3535045"/>
          </a:xfrm>
        </p:spPr>
      </p:pic>
      <p:grpSp>
        <p:nvGrpSpPr>
          <p:cNvPr id="2" name="群組 1"/>
          <p:cNvGrpSpPr/>
          <p:nvPr/>
        </p:nvGrpSpPr>
        <p:grpSpPr>
          <a:xfrm>
            <a:off x="2804881" y="2898403"/>
            <a:ext cx="7090959" cy="3238238"/>
            <a:chOff x="2124160" y="2492002"/>
            <a:chExt cx="8168640" cy="3498969"/>
          </a:xfrm>
        </p:grpSpPr>
        <p:sp>
          <p:nvSpPr>
            <p:cNvPr id="55" name="Rectangle 11"/>
            <p:cNvSpPr/>
            <p:nvPr/>
          </p:nvSpPr>
          <p:spPr>
            <a:xfrm>
              <a:off x="2124160" y="2492002"/>
              <a:ext cx="8168640" cy="34989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514475"/>
              <a:endParaRPr lang="en-US" sz="1000" dirty="0">
                <a:solidFill>
                  <a:srgbClr val="FFFFFF">
                    <a:lumMod val="95000"/>
                  </a:srgbClr>
                </a:solidFill>
                <a:latin typeface="Century Gothic"/>
              </a:endParaRPr>
            </a:p>
          </p:txBody>
        </p:sp>
        <p:sp>
          <p:nvSpPr>
            <p:cNvPr id="56" name="標題 1"/>
            <p:cNvSpPr txBox="1">
              <a:spLocks/>
            </p:cNvSpPr>
            <p:nvPr/>
          </p:nvSpPr>
          <p:spPr>
            <a:xfrm>
              <a:off x="2841684" y="2930970"/>
              <a:ext cx="6733593" cy="2066409"/>
            </a:xfrm>
            <a:prstGeom prst="rect">
              <a:avLst/>
            </a:prstGeom>
          </p:spPr>
          <p:txBody>
            <a:bodyPr vert="horz" lIns="68579" tIns="34289" rIns="68579" bIns="34289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altLang="zh-TW" sz="54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The key is</a:t>
              </a:r>
              <a:br>
                <a:rPr lang="en-US" altLang="zh-TW" sz="54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lang="en-US" altLang="zh-TW" sz="54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who started to </a:t>
              </a:r>
              <a:r>
                <a:rPr lang="en-US" altLang="zh-TW" sz="540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DO</a:t>
              </a:r>
              <a:r>
                <a:rPr lang="en-US" altLang="zh-TW" sz="54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 it</a:t>
              </a:r>
              <a:endParaRPr lang="zh-TW" alt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221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icture 2" descr="「james ridinger photo」的圖片搜尋結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63941">
            <a:off x="6812877" y="613741"/>
            <a:ext cx="4015312" cy="5375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4" descr="「james ridinger photo」的圖片搜尋結果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71274">
            <a:off x="6946632" y="752221"/>
            <a:ext cx="4051419" cy="535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4" descr="FullArticle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936587" y="1022118"/>
            <a:ext cx="6329631" cy="5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37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pic>
        <p:nvPicPr>
          <p:cNvPr id="6" name="Picture 3" descr="FullArtic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444930" y="-1130374"/>
            <a:ext cx="7327392" cy="9118748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3241760" y="4531964"/>
            <a:ext cx="6214848" cy="2285136"/>
          </a:xfrm>
          <a:prstGeom prst="rect">
            <a:avLst/>
          </a:prstGeom>
          <a:solidFill>
            <a:srgbClr val="FFFFFF"/>
          </a:solidFill>
        </p:spPr>
        <p:txBody>
          <a:bodyPr wrap="square" lIns="68488" tIns="34238" rIns="68488" bIns="34238" rtlCol="0">
            <a:spAutoFit/>
          </a:bodyPr>
          <a:lstStyle/>
          <a:p>
            <a:pPr defTabSz="342446"/>
            <a:r>
              <a:rPr lang="en-US" altLang="zh-TW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JR </a:t>
            </a:r>
            <a:r>
              <a:rPr lang="en-US" altLang="zh-TW" sz="2400" b="1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Ridinger</a:t>
            </a:r>
            <a:r>
              <a:rPr lang="en-US" altLang="zh-TW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 news article in </a:t>
            </a:r>
            <a:r>
              <a:rPr lang="en-US" altLang="zh-TW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1984</a:t>
            </a:r>
            <a:endParaRPr lang="en-US" sz="2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ＭＳ Ｐゴシック" charset="0"/>
            </a:endParaRPr>
          </a:p>
          <a:p>
            <a:pPr defTabSz="342446"/>
            <a:endParaRPr lang="en-US" sz="2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ＭＳ Ｐゴシック" charset="0"/>
            </a:endParaRPr>
          </a:p>
          <a:p>
            <a:pPr defTabSz="342446"/>
            <a:r>
              <a:rPr lang="en-US" altLang="zh-TW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JR said</a:t>
            </a:r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：「</a:t>
            </a:r>
            <a:r>
              <a:rPr lang="en-US" altLang="zh-TW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Network marketing is the next trend. </a:t>
            </a:r>
            <a:r>
              <a:rPr lang="en-US" altLang="zh-TW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Within 5 years, computers will be as common as telephones. People would be able to place orders with computers.</a:t>
            </a:r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」</a:t>
            </a:r>
            <a:endParaRPr lang="en-US" sz="2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3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4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至理名言">
  <a:themeElements>
    <a:clrScheme name="至理名言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至理名言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至理名言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4.xml><?xml version="1.0" encoding="utf-8"?>
<a:theme xmlns:a="http://schemas.openxmlformats.org/drawingml/2006/main" name="1_至理名言">
  <a:themeElements>
    <a:clrScheme name="至理名言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至理名言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至理名言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301</Words>
  <Application>Microsoft Office PowerPoint</Application>
  <PresentationFormat>Widescreen</PresentationFormat>
  <Paragraphs>51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微軟正黑體</vt:lpstr>
      <vt:lpstr>Montserrat</vt:lpstr>
      <vt:lpstr>ＭＳ Ｐゴシック</vt:lpstr>
      <vt:lpstr>Myriad Pro</vt:lpstr>
      <vt:lpstr>Open Sans</vt:lpstr>
      <vt:lpstr>新細明體</vt:lpstr>
      <vt:lpstr>Arial</vt:lpstr>
      <vt:lpstr>Calibri</vt:lpstr>
      <vt:lpstr>Calibri Light</vt:lpstr>
      <vt:lpstr>Century Gothic</vt:lpstr>
      <vt:lpstr>Helvetica</vt:lpstr>
      <vt:lpstr>Palatino Linotype</vt:lpstr>
      <vt:lpstr>Wingdings 2</vt:lpstr>
      <vt:lpstr>4_Office Theme</vt:lpstr>
      <vt:lpstr>6_Office Theme</vt:lpstr>
      <vt:lpstr>5_至理名言</vt:lpstr>
      <vt:lpstr>1_至理名言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residual income means to ME</vt:lpstr>
      <vt:lpstr>小時候妳牽著我的手去買糖， 長大後我牽著妳的手去看世界 。</vt:lpstr>
      <vt:lpstr>PowerPoint Presentation</vt:lpstr>
      <vt:lpstr>What residual income means to ME</vt:lpstr>
      <vt:lpstr>PowerPoint Presentation</vt:lpstr>
      <vt:lpstr>PowerPoint Presentation</vt:lpstr>
      <vt:lpstr>PowerPoint Presentation</vt:lpstr>
      <vt:lpstr>The best gift you can give to  your PARENTS is</vt:lpstr>
      <vt:lpstr>The best gift you can give to  your FRIENDS is</vt:lpstr>
      <vt:lpstr>The best gift you can give to  your SELF is</vt:lpstr>
      <vt:lpstr>The best gift you can give to  your PARTNER 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Ching Tan</dc:creator>
  <cp:lastModifiedBy>Vivian Gan</cp:lastModifiedBy>
  <cp:revision>4</cp:revision>
  <dcterms:created xsi:type="dcterms:W3CDTF">2017-04-21T16:15:18Z</dcterms:created>
  <dcterms:modified xsi:type="dcterms:W3CDTF">2017-04-24T10:26:31Z</dcterms:modified>
</cp:coreProperties>
</file>